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3"/>
  </p:notesMasterIdLst>
  <p:sldIdLst>
    <p:sldId id="341" r:id="rId6"/>
    <p:sldId id="437" r:id="rId7"/>
    <p:sldId id="446" r:id="rId8"/>
    <p:sldId id="447" r:id="rId9"/>
    <p:sldId id="464" r:id="rId10"/>
    <p:sldId id="465" r:id="rId11"/>
    <p:sldId id="459" r:id="rId12"/>
  </p:sldIdLst>
  <p:sldSz cx="12192000" cy="6858000"/>
  <p:notesSz cx="6797675" cy="99282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utura PT Book" panose="020B0604020202020204" charset="-52"/>
      <p:regular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42">
          <p15:clr>
            <a:srgbClr val="A4A3A4"/>
          </p15:clr>
        </p15:guide>
        <p15:guide id="2" pos="29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enkin Aleksey" initials="PA" lastIdx="7" clrIdx="0">
    <p:extLst>
      <p:ext uri="{19B8F6BF-5375-455C-9EA6-DF929625EA0E}">
        <p15:presenceInfo xmlns:p15="http://schemas.microsoft.com/office/powerpoint/2012/main" userId="S-1-5-21-1214440339-1383384898-1343024091-28681" providerId="AD"/>
      </p:ext>
    </p:extLst>
  </p:cmAuthor>
  <p:cmAuthor id="2" name="Вадим Протасов" initials="ВП" lastIdx="1" clrIdx="1">
    <p:extLst>
      <p:ext uri="{19B8F6BF-5375-455C-9EA6-DF929625EA0E}">
        <p15:presenceInfo xmlns:p15="http://schemas.microsoft.com/office/powerpoint/2012/main" userId="827f8a927723889e" providerId="Windows Live"/>
      </p:ext>
    </p:extLst>
  </p:cmAuthor>
  <p:cmAuthor id="3" name="Knyazev Andrey" initials="KA" lastIdx="5" clrIdx="2">
    <p:extLst>
      <p:ext uri="{19B8F6BF-5375-455C-9EA6-DF929625EA0E}">
        <p15:presenceInfo xmlns:p15="http://schemas.microsoft.com/office/powerpoint/2012/main" userId="S-1-5-21-1214440339-1383384898-1343024091-19998" providerId="AD"/>
      </p:ext>
    </p:extLst>
  </p:cmAuthor>
  <p:cmAuthor id="4" name="автор" initials="А" lastIdx="5" clrIdx="3">
    <p:extLst>
      <p:ext uri="{19B8F6BF-5375-455C-9EA6-DF929625EA0E}">
        <p15:presenceInfo xmlns:p15="http://schemas.microsoft.com/office/powerpoint/2012/main" userId="авто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46F"/>
    <a:srgbClr val="F5B195"/>
    <a:srgbClr val="96C482"/>
    <a:srgbClr val="ABCF9B"/>
    <a:srgbClr val="83B96B"/>
    <a:srgbClr val="A8CE97"/>
    <a:srgbClr val="F0975A"/>
    <a:srgbClr val="F1A069"/>
    <a:srgbClr val="FFD966"/>
    <a:srgbClr val="B0F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0" autoAdjust="0"/>
    <p:restoredTop sz="93615" autoAdjust="0"/>
  </p:normalViewPr>
  <p:slideViewPr>
    <p:cSldViewPr snapToObjects="1">
      <p:cViewPr varScale="1">
        <p:scale>
          <a:sx n="116" d="100"/>
          <a:sy n="116" d="100"/>
        </p:scale>
        <p:origin x="486" y="108"/>
      </p:cViewPr>
      <p:guideLst>
        <p:guide orient="horz" pos="1842"/>
        <p:guide pos="293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2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2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87A403D-4DBC-4717-8E15-AD840EE31E9C}" type="datetimeFigureOut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0"/>
            <a:ext cx="2945659" cy="496412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0"/>
            <a:ext cx="2945659" cy="496412"/>
          </a:xfrm>
          <a:prstGeom prst="rect">
            <a:avLst/>
          </a:prstGeom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CCED10-670C-43CB-865B-BCD31EBE3E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4754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CED10-670C-43CB-865B-BCD31EBE3EB5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3885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9EBD2-3C18-4E4D-83F1-442BFE2C50C1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4371-4C4C-494C-A273-10989D72BE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180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E1DB-DA80-495D-BCD3-80248084A554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1FFA5-E6D5-476F-9835-1E4E5E0F88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841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F680C-87A1-4232-8647-39E1DDBC1AFB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C7A6-1F87-4635-8736-8D41B31E28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47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1136560" y="6055219"/>
            <a:ext cx="10554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0" y="692696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86EA0-7E0B-44D3-B8F6-49612ACAA9EE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A314-A44D-4E42-BF75-BEDEDBE527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684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479FF-02F0-4781-87CA-EBA08967E3A6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E3886-ED76-46D9-88BB-336DA55FB1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318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3891D-BCB7-45C9-B5B8-BCD1308D8C77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850EC-9760-4899-86B2-C2E0ABE9DA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66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D702-272E-43F6-9CC8-A29A27BC684D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02BF-B4A9-4E75-A61C-0CADB3ABAB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30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B01CC-DE6B-4892-89A2-ADC7CA5D2CB6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A885-99CB-48AC-A698-F9D093B839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146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E7BA9-1E58-4A38-886F-74B632BB50B3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E4D50-6BDA-4FFF-B7F0-1A91A49B19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997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5F137-11B4-47BD-961A-5209A724C23D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FF5E-F037-46A9-A7DC-C860AC82E5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535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0C6B1-D303-4406-948D-CC6CE458B374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9C7CC-C01A-4510-808B-F40D45255C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827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100575-88FD-4193-BFAF-19B748E6F686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99CA71D-F160-4047-BD97-40218FBB14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1476" y="4379104"/>
            <a:ext cx="7920880" cy="58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1464" y="2780928"/>
            <a:ext cx="9660904" cy="1582737"/>
          </a:xfrm>
        </p:spPr>
        <p:txBody>
          <a:bodyPr/>
          <a:lstStyle/>
          <a:p>
            <a:pPr algn="ctr" defTabSz="912813" eaLnBrk="1" hangingPunct="1">
              <a:spcBef>
                <a:spcPct val="20000"/>
              </a:spcBef>
              <a:defRPr/>
            </a:pPr>
            <a:r>
              <a:rPr lang="ru-RU" altLang="ru-RU" b="1" dirty="0" smtClean="0">
                <a:latin typeface="Futura PT Book" panose="020B0502020204020303" pitchFamily="34" charset="-52"/>
                <a:ea typeface="+mn-ea"/>
                <a:cs typeface="Times New Roman" panose="02020603050405020304" pitchFamily="18" charset="0"/>
              </a:rPr>
              <a:t>Инновации в Независимой оценке</a:t>
            </a:r>
            <a:r>
              <a:rPr lang="ru-RU" altLang="ru-RU" b="1" dirty="0">
                <a:latin typeface="Futura PT Book" panose="020B0502020204020303" pitchFamily="34" charset="-52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latin typeface="Futura PT Book" panose="020B0502020204020303" pitchFamily="34" charset="-52"/>
                <a:ea typeface="+mn-ea"/>
                <a:cs typeface="Times New Roman" panose="02020603050405020304" pitchFamily="18" charset="0"/>
              </a:rPr>
            </a:br>
            <a:r>
              <a:rPr lang="ru-RU" altLang="ru-RU" b="1" dirty="0" smtClean="0">
                <a:latin typeface="Futura PT Book" panose="020B0502020204020303" pitchFamily="34" charset="-52"/>
                <a:ea typeface="+mn-ea"/>
                <a:cs typeface="Times New Roman" panose="02020603050405020304" pitchFamily="18" charset="0"/>
              </a:rPr>
              <a:t>Мобильное приложение для граждан</a:t>
            </a:r>
            <a:endParaRPr lang="ru-RU" altLang="ru-RU" b="1" kern="1200" dirty="0">
              <a:latin typeface="Futura PT Book" panose="020B0502020204020303" pitchFamily="34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55440" y="4293096"/>
            <a:ext cx="9660904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2813" eaLnBrk="1" hangingPunct="1">
              <a:spcBef>
                <a:spcPct val="20000"/>
              </a:spcBef>
              <a:defRPr/>
            </a:pPr>
            <a:r>
              <a:rPr lang="ru-RU" altLang="ru-RU" sz="3000" b="1" dirty="0" smtClean="0">
                <a:latin typeface="Futura PT Book" panose="020B0502020204020303" pitchFamily="34" charset="-52"/>
                <a:ea typeface="+mn-ea"/>
                <a:cs typeface="Times New Roman" panose="02020603050405020304" pitchFamily="18" charset="0"/>
              </a:rPr>
              <a:t>2023</a:t>
            </a:r>
            <a:endParaRPr lang="ru-RU" altLang="ru-RU" sz="3000" b="1" dirty="0">
              <a:latin typeface="Futura PT Book" panose="020B0502020204020303" pitchFamily="34" charset="-52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84" y="297612"/>
            <a:ext cx="5223572" cy="63717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5654" y="772091"/>
            <a:ext cx="973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dirty="0" smtClean="0">
                <a:latin typeface="Futura PT Book" panose="020B0502020204020303" pitchFamily="34" charset="-52"/>
              </a:rPr>
              <a:t>Преимущества для граждан</a:t>
            </a:r>
            <a:endParaRPr lang="ru-RU" sz="1600" dirty="0">
              <a:latin typeface="Futura PT Book" panose="020B0502020204020303" pitchFamily="34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760" y="1988840"/>
            <a:ext cx="69127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ru-RU" b="1" dirty="0" smtClean="0">
              <a:latin typeface="Futura PT Book" panose="020B0502020204020303" pitchFamily="34" charset="-52"/>
            </a:endParaRPr>
          </a:p>
          <a:p>
            <a:pPr lvl="0"/>
            <a:r>
              <a:rPr lang="ru-RU" dirty="0">
                <a:latin typeface="Futura PT Book" panose="020B0502020204020303" pitchFamily="34" charset="-52"/>
              </a:rPr>
              <a:t>Мобильное приложение </a:t>
            </a:r>
            <a:r>
              <a:rPr lang="ru-RU" dirty="0" smtClean="0">
                <a:latin typeface="Futura PT Book" panose="020B0502020204020303" pitchFamily="34" charset="-52"/>
              </a:rPr>
              <a:t>и личный кабинет Гражданина на ГИС ГМУ </a:t>
            </a:r>
            <a:endParaRPr lang="en-US" dirty="0" smtClean="0">
              <a:latin typeface="Futura PT Book" panose="020B0502020204020303" pitchFamily="34" charset="-52"/>
            </a:endParaRPr>
          </a:p>
          <a:p>
            <a:pPr lvl="1"/>
            <a:endParaRPr lang="ru-RU" dirty="0" smtClean="0">
              <a:latin typeface="Futura PT Book" panose="020B0502020204020303" pitchFamily="34" charset="-52"/>
            </a:endParaRPr>
          </a:p>
          <a:p>
            <a:pPr lvl="2"/>
            <a:r>
              <a:rPr lang="ru-RU" dirty="0" smtClean="0">
                <a:latin typeface="Futura PT Book" panose="020B0502020204020303" pitchFamily="34" charset="-52"/>
              </a:rPr>
              <a:t>Удобные инструменты для опроса граждан. Непрерывное анкетирования граждан по вопросам НОК вне 3-х летнего периода оценки.</a:t>
            </a:r>
            <a:endParaRPr lang="ru-RU" dirty="0">
              <a:latin typeface="Futura PT Book" panose="020B0502020204020303" pitchFamily="34" charset="-52"/>
            </a:endParaRPr>
          </a:p>
          <a:p>
            <a:pPr lvl="2"/>
            <a:endParaRPr lang="ru-RU" dirty="0" smtClean="0">
              <a:latin typeface="Futura PT Book" panose="020B0502020204020303" pitchFamily="34" charset="-52"/>
            </a:endParaRPr>
          </a:p>
          <a:p>
            <a:pPr lvl="2"/>
            <a:r>
              <a:rPr lang="ru-RU" dirty="0" smtClean="0">
                <a:latin typeface="Futura PT Book" panose="020B0502020204020303" pitchFamily="34" charset="-52"/>
              </a:rPr>
              <a:t>Возможность оставить публичный отзыв и приложить фотографии.</a:t>
            </a:r>
          </a:p>
          <a:p>
            <a:pPr lvl="2"/>
            <a:endParaRPr lang="ru-RU" dirty="0">
              <a:latin typeface="Futura PT Book" panose="020B0502020204020303" pitchFamily="34" charset="-52"/>
            </a:endParaRPr>
          </a:p>
          <a:p>
            <a:pPr lvl="2"/>
            <a:r>
              <a:rPr lang="ru-RU" dirty="0" smtClean="0">
                <a:latin typeface="Futura PT Book" panose="020B0502020204020303" pitchFamily="34" charset="-52"/>
              </a:rPr>
              <a:t>Возможность направить Официальное обращение в Учреждение и получение ответа.</a:t>
            </a:r>
            <a:endParaRPr lang="ru-RU" dirty="0">
              <a:latin typeface="Futura PT Book" panose="020B0502020204020303" pitchFamily="34" charset="-52"/>
            </a:endParaRPr>
          </a:p>
          <a:p>
            <a:pPr lvl="2"/>
            <a:endParaRPr lang="ru-RU" dirty="0">
              <a:latin typeface="Futura PT Book" panose="020B0502020204020303" pitchFamily="34" charset="-52"/>
            </a:endParaRPr>
          </a:p>
          <a:p>
            <a:endParaRPr lang="ru-RU" sz="1400" dirty="0">
              <a:latin typeface="Futura PT Book" panose="020B05020202040203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34" y="2939497"/>
            <a:ext cx="367061" cy="340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98" y="4013568"/>
            <a:ext cx="367061" cy="3401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67" y="4811497"/>
            <a:ext cx="367061" cy="34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02" y="3499106"/>
            <a:ext cx="1709974" cy="3332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548680"/>
            <a:ext cx="4731990" cy="630932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685654" y="772091"/>
            <a:ext cx="612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dirty="0" smtClean="0">
                <a:latin typeface="Futura PT Book" panose="020B0502020204020303" pitchFamily="34" charset="-52"/>
              </a:rPr>
              <a:t>Мобильное приложение Гражданина</a:t>
            </a:r>
            <a:endParaRPr lang="ru-RU" sz="1600" dirty="0">
              <a:latin typeface="Futura PT Book" panose="020B0502020204020303" pitchFamily="34" charset="-52"/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7526029" y="111064"/>
            <a:ext cx="4545295" cy="6569364"/>
            <a:chOff x="7526029" y="111064"/>
            <a:chExt cx="4545295" cy="6569364"/>
          </a:xfrm>
        </p:grpSpPr>
        <p:sp>
          <p:nvSpPr>
            <p:cNvPr id="17" name="Овал 16"/>
            <p:cNvSpPr/>
            <p:nvPr/>
          </p:nvSpPr>
          <p:spPr>
            <a:xfrm>
              <a:off x="7814146" y="2924944"/>
              <a:ext cx="288032" cy="288032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Соединительная линия уступом 17"/>
            <p:cNvCxnSpPr>
              <a:endCxn id="24" idx="1"/>
            </p:cNvCxnSpPr>
            <p:nvPr/>
          </p:nvCxnSpPr>
          <p:spPr>
            <a:xfrm>
              <a:off x="8102180" y="3068963"/>
              <a:ext cx="1007676" cy="66137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Овал 32"/>
            <p:cNvSpPr/>
            <p:nvPr/>
          </p:nvSpPr>
          <p:spPr>
            <a:xfrm>
              <a:off x="7670130" y="3908118"/>
              <a:ext cx="288032" cy="288032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Соединительная линия уступом 43"/>
            <p:cNvCxnSpPr>
              <a:endCxn id="42" idx="1"/>
            </p:cNvCxnSpPr>
            <p:nvPr/>
          </p:nvCxnSpPr>
          <p:spPr>
            <a:xfrm>
              <a:off x="7977764" y="4052134"/>
              <a:ext cx="1213240" cy="668683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Рисунок 3" descr="https://d.gred.me/gmu/sticker-3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2344" y="1090564"/>
              <a:ext cx="2407489" cy="240748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Овал 4"/>
            <p:cNvSpPr/>
            <p:nvPr/>
          </p:nvSpPr>
          <p:spPr>
            <a:xfrm>
              <a:off x="7526029" y="1476233"/>
              <a:ext cx="551288" cy="551288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Соединительная линия уступом 5"/>
            <p:cNvCxnSpPr/>
            <p:nvPr/>
          </p:nvCxnSpPr>
          <p:spPr>
            <a:xfrm rot="5400000" flipH="1" flipV="1">
              <a:off x="7844380" y="590459"/>
              <a:ext cx="1453033" cy="937433"/>
            </a:xfrm>
            <a:prstGeom prst="bentConnector3">
              <a:avLst>
                <a:gd name="adj1" fmla="val -475"/>
              </a:avLst>
            </a:prstGeom>
            <a:ln w="12700">
              <a:solidFill>
                <a:schemeClr val="tx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9192344" y="419472"/>
              <a:ext cx="28083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9109856" y="420515"/>
              <a:ext cx="274678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Futura PT Book" panose="020B0502020204020303" pitchFamily="34" charset="-52"/>
                </a:rPr>
                <a:t>На информационных стендах учреждения размещена наклейка или табличка с QR-кодом в который вшита ссылка на </a:t>
              </a:r>
              <a:r>
                <a:rPr lang="ru-RU" sz="1100" dirty="0" smtClean="0">
                  <a:latin typeface="Futura PT Book" panose="020B0502020204020303" pitchFamily="34" charset="-52"/>
                </a:rPr>
                <a:t>анкету</a:t>
              </a:r>
              <a:r>
                <a:rPr lang="en-US" sz="1100" dirty="0">
                  <a:latin typeface="Futura PT Book" panose="020B0502020204020303" pitchFamily="34" charset="-52"/>
                </a:rPr>
                <a:t>.</a:t>
              </a:r>
              <a:endParaRPr lang="ru-RU" sz="1100" dirty="0">
                <a:latin typeface="Futura PT Book" panose="020B0502020204020303" pitchFamily="34" charset="-5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20336" y="111064"/>
              <a:ext cx="288032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>
                  <a:latin typeface="Futura PT Book" panose="020B0502020204020303" pitchFamily="34" charset="-52"/>
                </a:rPr>
                <a:t>Оценки на стенах учреждения</a:t>
              </a: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9223569" y="3888504"/>
              <a:ext cx="278310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9135040" y="3900386"/>
              <a:ext cx="274678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Futura PT Book" panose="020B0502020204020303" pitchFamily="34" charset="-52"/>
                </a:rPr>
                <a:t>Гражданин может приложить к своим отзывам </a:t>
              </a:r>
              <a:r>
                <a:rPr lang="ru-RU" sz="1100" dirty="0" smtClean="0">
                  <a:latin typeface="Futura PT Book" panose="020B0502020204020303" pitchFamily="34" charset="-52"/>
                </a:rPr>
                <a:t>фотографии из организаций</a:t>
              </a:r>
              <a:endParaRPr lang="ru-RU" sz="1100" dirty="0">
                <a:latin typeface="Futura PT Book" panose="020B0502020204020303" pitchFamily="34" charset="-5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09856" y="3568750"/>
              <a:ext cx="273630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500">
                  <a:latin typeface="Futura PT Book" panose="020B0502020204020303" pitchFamily="34" charset="-52"/>
                </a:defRPr>
              </a:lvl1pPr>
            </a:lstStyle>
            <a:p>
              <a:r>
                <a:rPr lang="ru-RU" dirty="0"/>
                <a:t>Фотографии</a:t>
              </a:r>
              <a:r>
                <a:rPr lang="en-US" dirty="0"/>
                <a:t> </a:t>
              </a:r>
              <a:r>
                <a:rPr lang="ru-RU" dirty="0"/>
                <a:t>от посетителей</a:t>
              </a: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9229587" y="5033277"/>
              <a:ext cx="277708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/>
            <p:cNvSpPr/>
            <p:nvPr/>
          </p:nvSpPr>
          <p:spPr>
            <a:xfrm>
              <a:off x="9109856" y="5064601"/>
              <a:ext cx="2946310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Futura PT Book" panose="020B0502020204020303" pitchFamily="34" charset="-52"/>
                </a:rPr>
                <a:t>Оценка учреждения гражданином </a:t>
              </a:r>
              <a:r>
                <a:rPr lang="ru-RU" sz="1100" dirty="0" smtClean="0">
                  <a:latin typeface="Futura PT Book" panose="020B0502020204020303" pitchFamily="34" charset="-52"/>
                </a:rPr>
                <a:t>максимально удобна:</a:t>
              </a:r>
              <a:endParaRPr lang="ru-RU" sz="1100" dirty="0">
                <a:latin typeface="Futura PT Book" panose="020B0502020204020303" pitchFamily="34" charset="-52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Futura PT Book" panose="020B0502020204020303" pitchFamily="34" charset="-52"/>
                </a:rPr>
                <a:t>Через мобильное приложение (в нем можно легко оставить </a:t>
              </a:r>
              <a:r>
                <a:rPr lang="ru-RU" sz="1100" dirty="0" smtClean="0">
                  <a:latin typeface="Futura PT Book" panose="020B0502020204020303" pitchFamily="34" charset="-52"/>
                </a:rPr>
                <a:t>оценку, отзыв </a:t>
              </a:r>
              <a:r>
                <a:rPr lang="ru-RU" sz="1100" dirty="0">
                  <a:latin typeface="Futura PT Book" panose="020B0502020204020303" pitchFamily="34" charset="-52"/>
                </a:rPr>
                <a:t>с фотографией, посмотреть список избранных учреждений, список обращений и ответы учреждений)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Futura PT Book" panose="020B0502020204020303" pitchFamily="34" charset="-52"/>
                </a:rPr>
                <a:t>Через Официальный сайт для размещения информации об </a:t>
              </a:r>
              <a:r>
                <a:rPr lang="ru-RU" sz="1100" dirty="0" smtClean="0">
                  <a:latin typeface="Futura PT Book" panose="020B0502020204020303" pitchFamily="34" charset="-52"/>
                </a:rPr>
                <a:t>учреждениях</a:t>
              </a:r>
              <a:endParaRPr lang="en-US" sz="1100" dirty="0" smtClean="0">
                <a:latin typeface="Futura PT Book" panose="020B0502020204020303" pitchFamily="34" charset="-52"/>
              </a:endParaRPr>
            </a:p>
            <a:p>
              <a:endParaRPr lang="en-US" sz="1100" dirty="0">
                <a:latin typeface="Futura PT Book" panose="020B0502020204020303" pitchFamily="34" charset="-5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191004" y="4443818"/>
              <a:ext cx="28803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>
                  <a:latin typeface="Futura PT Book" panose="020B0502020204020303" pitchFamily="34" charset="-52"/>
                </a:rPr>
                <a:t>Оценка с помощью компьютера </a:t>
              </a:r>
            </a:p>
            <a:p>
              <a:r>
                <a:rPr lang="ru-RU" sz="1500" dirty="0">
                  <a:latin typeface="Futura PT Book" panose="020B0502020204020303" pitchFamily="34" charset="-52"/>
                </a:rPr>
                <a:t>или телефона</a:t>
              </a: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168471" y="1670853"/>
            <a:ext cx="7645675" cy="2361667"/>
            <a:chOff x="178596" y="1485689"/>
            <a:chExt cx="7645675" cy="2361667"/>
          </a:xfrm>
        </p:grpSpPr>
        <p:sp>
          <p:nvSpPr>
            <p:cNvPr id="73" name="Овал 72"/>
            <p:cNvSpPr/>
            <p:nvPr/>
          </p:nvSpPr>
          <p:spPr>
            <a:xfrm>
              <a:off x="7536239" y="3559324"/>
              <a:ext cx="288032" cy="288032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>
              <a:off x="273477" y="1817272"/>
              <a:ext cx="34971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Прямоугольник 65"/>
            <p:cNvSpPr/>
            <p:nvPr/>
          </p:nvSpPr>
          <p:spPr>
            <a:xfrm>
              <a:off x="178596" y="1858973"/>
              <a:ext cx="368692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Futura PT Book" panose="020B0502020204020303" pitchFamily="34" charset="-52"/>
                </a:rPr>
                <a:t>Работа организации оценивается по пятибалльной </a:t>
              </a:r>
              <a:r>
                <a:rPr lang="ru-RU" sz="1100" dirty="0" smtClean="0">
                  <a:latin typeface="Futura PT Book" panose="020B0502020204020303" pitchFamily="34" charset="-52"/>
                </a:rPr>
                <a:t>шкале для критериев:</a:t>
              </a:r>
              <a:endParaRPr lang="ru-RU" sz="1100" dirty="0">
                <a:latin typeface="Futura PT Book" panose="020B0502020204020303" pitchFamily="34" charset="-52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Futura PT Book" panose="020B0502020204020303" pitchFamily="34" charset="-52"/>
                </a:rPr>
                <a:t>Открытость </a:t>
              </a:r>
              <a:r>
                <a:rPr lang="ru-RU" sz="1100" dirty="0">
                  <a:latin typeface="Futura PT Book" panose="020B0502020204020303" pitchFamily="34" charset="-52"/>
                </a:rPr>
                <a:t>информации об учреждении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Futura PT Book" panose="020B0502020204020303" pitchFamily="34" charset="-52"/>
                </a:rPr>
                <a:t>Комфортность предоставления услуги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Futura PT Book" panose="020B0502020204020303" pitchFamily="34" charset="-52"/>
                </a:rPr>
                <a:t>Доступность услуг для инвалидов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Futura PT Book" panose="020B0502020204020303" pitchFamily="34" charset="-52"/>
                </a:rPr>
                <a:t>Доброжелательность персонала </a:t>
              </a:r>
              <a:endParaRPr lang="ru-RU" sz="1100" dirty="0" smtClean="0">
                <a:latin typeface="Futura PT Book" panose="020B0502020204020303" pitchFamily="34" charset="-52"/>
              </a:endParaRPr>
            </a:p>
            <a:p>
              <a:r>
                <a:rPr lang="ru-RU" sz="1100" dirty="0" smtClean="0">
                  <a:latin typeface="Futura PT Book" panose="020B0502020204020303" pitchFamily="34" charset="-52"/>
                </a:rPr>
                <a:t>Расширенная анкета для опроса граждан при проведении Независимой оценки</a:t>
              </a:r>
              <a:endParaRPr lang="ru-RU" sz="1100" dirty="0">
                <a:latin typeface="Futura PT Book" panose="020B0502020204020303" pitchFamily="34" charset="-52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41521" y="1485689"/>
              <a:ext cx="30699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latin typeface="Futura PT Book" panose="020B0502020204020303" pitchFamily="34" charset="-52"/>
                </a:rPr>
                <a:t>Удобная анкета для опроса</a:t>
              </a:r>
              <a:endParaRPr lang="ru-RU" sz="1500" dirty="0">
                <a:latin typeface="Futura PT Book" panose="020B0502020204020303" pitchFamily="34" charset="-52"/>
              </a:endParaRPr>
            </a:p>
          </p:txBody>
        </p:sp>
        <p:cxnSp>
          <p:nvCxnSpPr>
            <p:cNvPr id="74" name="Соединительная линия уступом 73"/>
            <p:cNvCxnSpPr>
              <a:stCxn id="73" idx="2"/>
            </p:cNvCxnSpPr>
            <p:nvPr/>
          </p:nvCxnSpPr>
          <p:spPr>
            <a:xfrm rot="10800000">
              <a:off x="3651835" y="1600528"/>
              <a:ext cx="3884404" cy="210281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65" y="3943368"/>
            <a:ext cx="1420978" cy="25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3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795" y="1284555"/>
            <a:ext cx="2448272" cy="50419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1284555"/>
            <a:ext cx="2448272" cy="504193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85654" y="785843"/>
            <a:ext cx="973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dirty="0" smtClean="0">
                <a:latin typeface="Futura PT Book" panose="020B0502020204020303" pitchFamily="34" charset="-52"/>
              </a:rPr>
              <a:t>Поиск и просмотр информации</a:t>
            </a:r>
            <a:endParaRPr lang="ru-RU" sz="1600" dirty="0">
              <a:latin typeface="Futura PT Book" panose="020B0502020204020303" pitchFamily="34" charset="-52"/>
            </a:endParaRPr>
          </a:p>
        </p:txBody>
      </p:sp>
      <p:sp>
        <p:nvSpPr>
          <p:cNvPr id="16" name="Овал 15"/>
          <p:cNvSpPr/>
          <p:nvPr/>
        </p:nvSpPr>
        <p:spPr>
          <a:xfrm flipV="1">
            <a:off x="3933633" y="2177853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Соединительная линия уступом 16"/>
          <p:cNvCxnSpPr>
            <a:stCxn id="41" idx="3"/>
            <a:endCxn id="16" idx="2"/>
          </p:cNvCxnSpPr>
          <p:nvPr/>
        </p:nvCxnSpPr>
        <p:spPr>
          <a:xfrm flipV="1">
            <a:off x="3191433" y="2285865"/>
            <a:ext cx="742200" cy="3345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11113" y="2458788"/>
            <a:ext cx="2880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">
                <a:latin typeface="Futura PT Book" panose="020B0502020204020303" pitchFamily="34" charset="-52"/>
              </a:defRPr>
            </a:lvl1pPr>
          </a:lstStyle>
          <a:p>
            <a:r>
              <a:rPr lang="ru-RU" dirty="0" smtClean="0"/>
              <a:t>Поиск учреждений</a:t>
            </a:r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07368" y="2760469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25937" y="2780788"/>
            <a:ext cx="28271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Futura PT Book" panose="020B0502020204020303" pitchFamily="34" charset="-52"/>
              </a:rPr>
              <a:t>Мобильное </a:t>
            </a:r>
            <a:r>
              <a:rPr lang="ru-RU" sz="1100" dirty="0" smtClean="0">
                <a:latin typeface="Futura PT Book" panose="020B0502020204020303" pitchFamily="34" charset="-52"/>
              </a:rPr>
              <a:t>приложение отображает список ближайших учреждений списком или на интерактивной карте с учетом местоположения (</a:t>
            </a:r>
            <a:r>
              <a:rPr lang="ru-RU" sz="1100" dirty="0" err="1" smtClean="0">
                <a:latin typeface="Futura PT Book" panose="020B0502020204020303" pitchFamily="34" charset="-52"/>
              </a:rPr>
              <a:t>геопозиции</a:t>
            </a:r>
            <a:r>
              <a:rPr lang="ru-RU" sz="1100" dirty="0" smtClean="0">
                <a:latin typeface="Futura PT Book" panose="020B0502020204020303" pitchFamily="34" charset="-52"/>
              </a:rPr>
              <a:t>) гражданина</a:t>
            </a:r>
            <a:endParaRPr lang="ru-RU" sz="1100" dirty="0">
              <a:latin typeface="Futura PT Book" panose="020B0502020204020303" pitchFamily="34" charset="-5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4880" y="4149112"/>
            <a:ext cx="2880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Futura PT Book" panose="020B0502020204020303" pitchFamily="34" charset="-52"/>
              </a:rPr>
              <a:t>Отображение информации</a:t>
            </a:r>
            <a:endParaRPr lang="ru-RU" sz="1500" dirty="0">
              <a:latin typeface="Futura PT Book" panose="020B0502020204020303" pitchFamily="34" charset="-52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412037" y="4439440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30606" y="4459759"/>
            <a:ext cx="28271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Для каждого учреждения отображается сводная информация о результатах оценки (рейтинг), актуальные планы по улучшениям, фотографии и публичные отзывы</a:t>
            </a:r>
            <a:endParaRPr lang="ru-RU" sz="1100" dirty="0">
              <a:latin typeface="Futura PT Book" panose="020B0502020204020303" pitchFamily="34" charset="-52"/>
            </a:endParaRPr>
          </a:p>
        </p:txBody>
      </p:sp>
      <p:sp>
        <p:nvSpPr>
          <p:cNvPr id="57" name="Овал 56"/>
          <p:cNvSpPr/>
          <p:nvPr/>
        </p:nvSpPr>
        <p:spPr>
          <a:xfrm flipV="1">
            <a:off x="3919948" y="5614642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Соединительная линия уступом 57"/>
          <p:cNvCxnSpPr>
            <a:stCxn id="54" idx="3"/>
            <a:endCxn id="57" idx="2"/>
          </p:cNvCxnSpPr>
          <p:nvPr/>
        </p:nvCxnSpPr>
        <p:spPr>
          <a:xfrm>
            <a:off x="3205200" y="4310695"/>
            <a:ext cx="714748" cy="141195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784" y="1309064"/>
            <a:ext cx="2448272" cy="50419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526" y="1988840"/>
            <a:ext cx="1998506" cy="37047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098" y="1976102"/>
            <a:ext cx="1962362" cy="36385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117" y="1988840"/>
            <a:ext cx="1947341" cy="358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320" y="1284555"/>
            <a:ext cx="2448272" cy="504193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85654" y="785843"/>
            <a:ext cx="973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dirty="0" smtClean="0">
                <a:latin typeface="Futura PT Book" panose="020B0502020204020303" pitchFamily="34" charset="-52"/>
              </a:rPr>
              <a:t>Оценка и </a:t>
            </a:r>
            <a:r>
              <a:rPr lang="ru-RU" dirty="0">
                <a:latin typeface="Futura PT Book" panose="020B0502020204020303" pitchFamily="34" charset="-52"/>
              </a:rPr>
              <a:t>а</a:t>
            </a:r>
            <a:r>
              <a:rPr lang="ru-RU" dirty="0" smtClean="0">
                <a:latin typeface="Futura PT Book" panose="020B0502020204020303" pitchFamily="34" charset="-52"/>
              </a:rPr>
              <a:t>нкетирование</a:t>
            </a:r>
            <a:endParaRPr lang="ru-RU" sz="1600" dirty="0">
              <a:latin typeface="Futura PT Book" panose="020B0502020204020303" pitchFamily="34" charset="-52"/>
            </a:endParaRPr>
          </a:p>
        </p:txBody>
      </p:sp>
      <p:sp>
        <p:nvSpPr>
          <p:cNvPr id="16" name="Овал 15"/>
          <p:cNvSpPr/>
          <p:nvPr/>
        </p:nvSpPr>
        <p:spPr>
          <a:xfrm flipV="1">
            <a:off x="6082873" y="2177853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Соединительная линия уступом 16"/>
          <p:cNvCxnSpPr>
            <a:stCxn id="41" idx="3"/>
            <a:endCxn id="16" idx="2"/>
          </p:cNvCxnSpPr>
          <p:nvPr/>
        </p:nvCxnSpPr>
        <p:spPr>
          <a:xfrm flipV="1">
            <a:off x="3191433" y="2285865"/>
            <a:ext cx="2891440" cy="3345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11113" y="2458788"/>
            <a:ext cx="2880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">
                <a:latin typeface="Futura PT Book" panose="020B0502020204020303" pitchFamily="34" charset="-52"/>
              </a:defRPr>
            </a:lvl1pPr>
          </a:lstStyle>
          <a:p>
            <a:r>
              <a:rPr lang="ru-RU" dirty="0" smtClean="0"/>
              <a:t>Оценка</a:t>
            </a:r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07368" y="2760469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25937" y="2780788"/>
            <a:ext cx="28271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Futura PT Book" panose="020B0502020204020303" pitchFamily="34" charset="-52"/>
              </a:rPr>
              <a:t>Быстрая звездная оценка учреждения по критериям (от 1 до 5). Отображается для всех учреждений социальной сферы. Суммарная оценка отображается в карточке учреждения.</a:t>
            </a:r>
            <a:endParaRPr lang="ru-RU" sz="1100" dirty="0">
              <a:latin typeface="Futura PT Book" panose="020B0502020204020303" pitchFamily="34" charset="-5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4880" y="4149112"/>
            <a:ext cx="2880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Futura PT Book" panose="020B0502020204020303" pitchFamily="34" charset="-52"/>
              </a:rPr>
              <a:t>Анкетирование</a:t>
            </a:r>
            <a:endParaRPr lang="ru-RU" sz="1500" dirty="0">
              <a:latin typeface="Futura PT Book" panose="020B0502020204020303" pitchFamily="34" charset="-52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412037" y="4439440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30606" y="4459759"/>
            <a:ext cx="2827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Расширенная анкета (опрос) для проведения Независимой оценки. Отображается в случае проведения официальной Независимой оценки в текущем году. Учитывается при формировании официального итогового рейтинга организации.</a:t>
            </a:r>
            <a:endParaRPr lang="ru-RU" sz="1100" dirty="0">
              <a:latin typeface="Futura PT Book" panose="020B0502020204020303" pitchFamily="34" charset="-52"/>
            </a:endParaRPr>
          </a:p>
        </p:txBody>
      </p:sp>
      <p:sp>
        <p:nvSpPr>
          <p:cNvPr id="57" name="Овал 56"/>
          <p:cNvSpPr/>
          <p:nvPr/>
        </p:nvSpPr>
        <p:spPr>
          <a:xfrm flipV="1">
            <a:off x="6069188" y="5614642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Соединительная линия уступом 57"/>
          <p:cNvCxnSpPr>
            <a:stCxn id="54" idx="3"/>
            <a:endCxn id="57" idx="2"/>
          </p:cNvCxnSpPr>
          <p:nvPr/>
        </p:nvCxnSpPr>
        <p:spPr>
          <a:xfrm>
            <a:off x="3205200" y="4310695"/>
            <a:ext cx="2863988" cy="141195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1309064"/>
            <a:ext cx="2448272" cy="50419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477" y="1949799"/>
            <a:ext cx="1973138" cy="37359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164" y="1992122"/>
            <a:ext cx="1980108" cy="36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1284555"/>
            <a:ext cx="2448272" cy="504193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85654" y="785843"/>
            <a:ext cx="973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dirty="0" smtClean="0">
                <a:latin typeface="Futura PT Book" panose="020B0502020204020303" pitchFamily="34" charset="-52"/>
              </a:rPr>
              <a:t>Обращения и отзывы</a:t>
            </a:r>
            <a:endParaRPr lang="ru-RU" sz="1600" dirty="0">
              <a:latin typeface="Futura PT Book" panose="020B0502020204020303" pitchFamily="34" charset="-52"/>
            </a:endParaRPr>
          </a:p>
        </p:txBody>
      </p:sp>
      <p:sp>
        <p:nvSpPr>
          <p:cNvPr id="16" name="Овал 15"/>
          <p:cNvSpPr/>
          <p:nvPr/>
        </p:nvSpPr>
        <p:spPr>
          <a:xfrm flipV="1">
            <a:off x="4093461" y="2177853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Соединительная линия уступом 16"/>
          <p:cNvCxnSpPr>
            <a:stCxn id="41" idx="3"/>
            <a:endCxn id="16" idx="2"/>
          </p:cNvCxnSpPr>
          <p:nvPr/>
        </p:nvCxnSpPr>
        <p:spPr>
          <a:xfrm flipV="1">
            <a:off x="3191433" y="2285865"/>
            <a:ext cx="902028" cy="3345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11113" y="2458788"/>
            <a:ext cx="2880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500">
                <a:latin typeface="Futura PT Book" panose="020B0502020204020303" pitchFamily="34" charset="-52"/>
              </a:defRPr>
            </a:lvl1pPr>
          </a:lstStyle>
          <a:p>
            <a:r>
              <a:rPr lang="ru-RU" dirty="0" smtClean="0"/>
              <a:t>Обращения в учреждение</a:t>
            </a:r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07368" y="2760469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325937" y="2780788"/>
            <a:ext cx="28271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Futura PT Book" panose="020B0502020204020303" pitchFamily="34" charset="-52"/>
              </a:rPr>
              <a:t>Обращение направляется в Личный кабинет учреждения. Возможность получения ответа на обращение. Информация об направленных обращениях и полученных ответах учреждений недоступна в публичной части. </a:t>
            </a:r>
            <a:endParaRPr lang="ru-RU" sz="1100" dirty="0">
              <a:latin typeface="Futura PT Book" panose="020B0502020204020303" pitchFamily="34" charset="-5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4880" y="4149112"/>
            <a:ext cx="2880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Futura PT Book" panose="020B0502020204020303" pitchFamily="34" charset="-52"/>
              </a:rPr>
              <a:t>Публичный отзыв</a:t>
            </a:r>
            <a:endParaRPr lang="ru-RU" sz="1500" dirty="0">
              <a:latin typeface="Futura PT Book" panose="020B0502020204020303" pitchFamily="34" charset="-52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412037" y="4439440"/>
            <a:ext cx="26642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30606" y="4459759"/>
            <a:ext cx="282715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оставить публичный отзыв о работе учреждения. Все отзывы перед публикаций проходят </a:t>
            </a:r>
            <a:r>
              <a:rPr lang="ru-RU" sz="1100" dirty="0" err="1" smtClean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модерацию</a:t>
            </a:r>
            <a:r>
              <a:rPr lang="ru-RU" sz="1100" dirty="0" smtClean="0">
                <a:latin typeface="Futura PT Book" panose="020B050202020402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. Опубликованные отзывы доступны в карточке учреждения в публичной части.</a:t>
            </a:r>
            <a:endParaRPr lang="ru-RU" sz="1100" dirty="0">
              <a:latin typeface="Futura PT Book" panose="020B0502020204020303" pitchFamily="34" charset="-52"/>
            </a:endParaRPr>
          </a:p>
        </p:txBody>
      </p:sp>
      <p:sp>
        <p:nvSpPr>
          <p:cNvPr id="57" name="Овал 56"/>
          <p:cNvSpPr/>
          <p:nvPr/>
        </p:nvSpPr>
        <p:spPr>
          <a:xfrm flipV="1">
            <a:off x="4079776" y="5614642"/>
            <a:ext cx="216024" cy="216024"/>
          </a:xfrm>
          <a:prstGeom prst="ellipse">
            <a:avLst/>
          </a:prstGeom>
          <a:solidFill>
            <a:schemeClr val="bg1">
              <a:alpha val="6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Соединительная линия уступом 57"/>
          <p:cNvCxnSpPr>
            <a:stCxn id="54" idx="3"/>
            <a:endCxn id="57" idx="2"/>
          </p:cNvCxnSpPr>
          <p:nvPr/>
        </p:nvCxnSpPr>
        <p:spPr>
          <a:xfrm>
            <a:off x="3205200" y="4310695"/>
            <a:ext cx="874576" cy="141195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1309064"/>
            <a:ext cx="2448272" cy="50419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000" y="1991978"/>
            <a:ext cx="1911040" cy="36937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860" y="1991978"/>
            <a:ext cx="1921018" cy="357577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376" y="1258901"/>
            <a:ext cx="2448272" cy="50419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5124" y="1991978"/>
            <a:ext cx="1944216" cy="344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4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85654" y="772091"/>
            <a:ext cx="973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dirty="0" smtClean="0">
                <a:latin typeface="Futura PT Book" panose="020B0502020204020303" pitchFamily="34" charset="-52"/>
              </a:rPr>
              <a:t>Мобильные приложения для </a:t>
            </a:r>
            <a:r>
              <a:rPr lang="en-US" dirty="0" smtClean="0">
                <a:latin typeface="Futura PT Book" panose="020B0502020204020303" pitchFamily="34" charset="-52"/>
              </a:rPr>
              <a:t>Android </a:t>
            </a:r>
            <a:r>
              <a:rPr lang="ru-RU" dirty="0" smtClean="0">
                <a:latin typeface="Futura PT Book" panose="020B0502020204020303" pitchFamily="34" charset="-52"/>
              </a:rPr>
              <a:t>и </a:t>
            </a:r>
            <a:r>
              <a:rPr lang="en-US" dirty="0" smtClean="0">
                <a:latin typeface="Futura PT Book" panose="020B0502020204020303" pitchFamily="34" charset="-52"/>
              </a:rPr>
              <a:t>IOS</a:t>
            </a:r>
            <a:endParaRPr lang="ru-RU" sz="1600" dirty="0">
              <a:latin typeface="Futura PT Book" panose="020B05020202040203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844824"/>
            <a:ext cx="3373251" cy="45761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1" y="1844825"/>
            <a:ext cx="3146446" cy="45761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26" name="Picture 2" descr="https://bus.gov.ru/assets/images/citizen-mobile-link/googlepla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67" y="1324632"/>
            <a:ext cx="1016835" cy="39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027" y="1370034"/>
            <a:ext cx="864096" cy="3027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176" y="332656"/>
            <a:ext cx="4424858" cy="55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98423170284BEEB635F43C3CF4E98B0053AC243C0A86774DB56DC0F4C89A21EB" ma:contentTypeVersion="1" ma:contentTypeDescription="Создание документа." ma:contentTypeScope="" ma:versionID="164f39a4aaf9822d731c11fef3f878ac">
  <xsd:schema xmlns:xsd="http://www.w3.org/2001/XMLSchema" xmlns:xs="http://www.w3.org/2001/XMLSchema" xmlns:p="http://schemas.microsoft.com/office/2006/metadata/properties" xmlns:ns3="849b54b2-ee0f-491b-b6ba-4b40925eebe5" xmlns:ns4="66512DD0-11DB-4143-97A0-4D165164E33F" targetNamespace="http://schemas.microsoft.com/office/2006/metadata/properties" ma:root="true" ma:fieldsID="be5205b9dda2647015de039e9d3ea4bb" ns3:_="" ns4:_="">
    <xsd:import namespace="849b54b2-ee0f-491b-b6ba-4b40925eebe5"/>
    <xsd:import namespace="66512DD0-11DB-4143-97A0-4D165164E33F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4:RelatedItem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b54b2-ee0f-491b-b6ba-4b40925eeb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12DD0-11DB-4143-97A0-4D165164E33F" elementFormDefault="qualified">
    <xsd:import namespace="http://schemas.microsoft.com/office/2006/documentManagement/types"/>
    <xsd:import namespace="http://schemas.microsoft.com/office/infopath/2007/PartnerControls"/>
    <xsd:element name="RelatedItems" ma:index="11" nillable="true" ma:displayName="Связанные элементы" ma:internalName="RelatedItem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49b54b2-ee0f-491b-b6ba-4b40925eebe5">RMD2CP4DS2W4-2017275253-854</_dlc_DocId>
    <_dlc_DocIdUrl xmlns="849b54b2-ee0f-491b-b6ba-4b40925eebe5">
      <Url>https://sp.lanit.ru/pakfk/_layouts/15/DocIdRedir.aspx?ID=RMD2CP4DS2W4-2017275253-854</Url>
      <Description>RMD2CP4DS2W4-2017275253-854</Description>
    </_dlc_DocIdUrl>
    <RelatedItems xmlns="66512DD0-11DB-4143-97A0-4D165164E33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07362E7-32F9-4765-9C6B-B7116D1B20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9b54b2-ee0f-491b-b6ba-4b40925eebe5"/>
    <ds:schemaRef ds:uri="66512DD0-11DB-4143-97A0-4D165164E3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5D24B5-6CF2-421C-B0C8-BFB6E0EDB60C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66512DD0-11DB-4143-97A0-4D165164E33F"/>
    <ds:schemaRef ds:uri="849b54b2-ee0f-491b-b6ba-4b40925eebe5"/>
  </ds:schemaRefs>
</ds:datastoreItem>
</file>

<file path=customXml/itemProps3.xml><?xml version="1.0" encoding="utf-8"?>
<ds:datastoreItem xmlns:ds="http://schemas.openxmlformats.org/officeDocument/2006/customXml" ds:itemID="{D2C4B822-B459-41C2-B310-BA5D620BB92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86EBC01-A278-42CC-AD29-6AD08CF0DCA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46023</TotalTime>
  <Words>343</Words>
  <Application>Microsoft Office PowerPoint</Application>
  <PresentationFormat>Широкоэкранный</PresentationFormat>
  <Paragraphs>45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Futura PT Book</vt:lpstr>
      <vt:lpstr>Times New Roman</vt:lpstr>
      <vt:lpstr>Arial</vt:lpstr>
      <vt:lpstr>Calibri Light</vt:lpstr>
      <vt:lpstr>Тема Office</vt:lpstr>
      <vt:lpstr>Инновации в Независимой оценке Мобильное приложение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Гребеньков Денис Владимирович</dc:creator>
  <cp:lastModifiedBy>Панца Екатерина Александровна</cp:lastModifiedBy>
  <cp:revision>1281</cp:revision>
  <cp:lastPrinted>2019-08-30T11:08:57Z</cp:lastPrinted>
  <dcterms:created xsi:type="dcterms:W3CDTF">2015-11-12T10:10:09Z</dcterms:created>
  <dcterms:modified xsi:type="dcterms:W3CDTF">2023-10-05T09:06:09Z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0x0101008A98423170284BEEB635F43C3CF4E98B0053AC243C0A86774DB56DC0F4C89A21EB</vt:lpwstr>
  </property>
  <property fmtid="{D5CDD505-2E9C-101B-9397-08002B2CF9AE}" pid="3" name="_dlc_DocIdItemGuid">
    <vt:lpwstr>46edc6d5-1dd8-4d3c-96ea-faf54df4d6e8</vt:lpwstr>
  </property>
</Properties>
</file>